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</p:sldMasterIdLst>
  <p:notesMasterIdLst>
    <p:notesMasterId r:id="rId16"/>
  </p:notesMasterIdLst>
  <p:handoutMasterIdLst>
    <p:handoutMasterId r:id="rId17"/>
  </p:handoutMasterIdLst>
  <p:sldIdLst>
    <p:sldId id="262" r:id="rId3"/>
    <p:sldId id="263" r:id="rId4"/>
    <p:sldId id="264" r:id="rId5"/>
    <p:sldId id="265" r:id="rId6"/>
    <p:sldId id="266" r:id="rId7"/>
    <p:sldId id="268" r:id="rId8"/>
    <p:sldId id="267" r:id="rId9"/>
    <p:sldId id="272" r:id="rId10"/>
    <p:sldId id="273" r:id="rId11"/>
    <p:sldId id="274" r:id="rId12"/>
    <p:sldId id="269" r:id="rId13"/>
    <p:sldId id="270" r:id="rId14"/>
    <p:sldId id="271" r:id="rId15"/>
  </p:sldIdLst>
  <p:sldSz cx="9144000" cy="6858000" type="screen4x3"/>
  <p:notesSz cx="6642100" cy="9779000"/>
  <p:kinsoku lang="ja-JP" invalStChars="、。，．・：；？！゛゜ヽヾゝゞ々ー’”）〕］｝〉》」』】°‰′″℃％ぁぃぅぇぉっゃゅょゎァィゥェォッャュョヮヵヶ!%),.:;?]}｡｣､･ｧｨｩｪｫｬｭｮｯｰﾞﾟ¢" invalEndChars="‘“（〔［｛〈《「『【￥＄$([\{｢£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BFBFBF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0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4F99"/>
    <a:srgbClr val="134F98"/>
    <a:srgbClr val="13549E"/>
    <a:srgbClr val="FF9900"/>
    <a:srgbClr val="6699FF"/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260" y="-102"/>
      </p:cViewPr>
      <p:guideLst>
        <p:guide orient="horz" pos="3080"/>
        <p:guide pos="20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44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5050" y="852488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645025"/>
            <a:ext cx="5218113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Click to edit Master text styles</a:t>
            </a:r>
          </a:p>
          <a:p>
            <a:pPr lvl="1"/>
            <a:r>
              <a:rPr lang="nl-NL" altLang="nl-NL" noProof="0"/>
              <a:t>Second level</a:t>
            </a:r>
          </a:p>
          <a:p>
            <a:pPr lvl="2"/>
            <a:r>
              <a:rPr lang="nl-NL" altLang="nl-NL" noProof="0"/>
              <a:t>Third level</a:t>
            </a:r>
          </a:p>
          <a:p>
            <a:pPr lvl="3"/>
            <a:r>
              <a:rPr lang="nl-NL" altLang="nl-NL" noProof="0"/>
              <a:t>Fourth level</a:t>
            </a:r>
          </a:p>
          <a:p>
            <a:pPr lvl="4"/>
            <a:r>
              <a:rPr lang="nl-NL" altLang="nl-NL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5891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76250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50913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427163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901825" algn="l" defTabSz="9509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 rot="16200000">
            <a:off x="-342900" y="1071563"/>
            <a:ext cx="2886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nl-NL" altLang="nl-NL" sz="4800">
                <a:solidFill>
                  <a:srgbClr val="BFBFBF"/>
                </a:solidFill>
                <a:latin typeface="Minion Semibold" charset="0"/>
              </a:rPr>
              <a:t>PLATO</a:t>
            </a:r>
          </a:p>
          <a:p>
            <a:pPr algn="r" eaLnBrk="0" hangingPunct="0">
              <a:defRPr/>
            </a:pPr>
            <a:endParaRPr lang="nl-NL" altLang="nl-NL" sz="4800">
              <a:solidFill>
                <a:srgbClr val="ABABAB"/>
              </a:solidFill>
              <a:latin typeface="Minion Semibold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125"/>
            <a:ext cx="1558925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0338" y="2130425"/>
            <a:ext cx="575786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altLang="en-US" noProof="0"/>
              <a:t>Click to edit Master title style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3860800"/>
            <a:ext cx="5072062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6666FF"/>
                </a:solidFill>
              </a:defRPr>
            </a:lvl1pPr>
          </a:lstStyle>
          <a:p>
            <a:pPr lvl="0"/>
            <a:r>
              <a:rPr lang="nl-NL" altLang="en-US" noProof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9415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427276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609600"/>
            <a:ext cx="152876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9975" y="609600"/>
            <a:ext cx="4437063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631586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16200000">
            <a:off x="-342900" y="1071563"/>
            <a:ext cx="2886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nl-NL" altLang="nl-NL" sz="4800">
                <a:solidFill>
                  <a:srgbClr val="BFBFBF"/>
                </a:solidFill>
                <a:latin typeface="Minion Semibold" charset="0"/>
              </a:rPr>
              <a:t>PLATO</a:t>
            </a:r>
          </a:p>
          <a:p>
            <a:pPr algn="r" eaLnBrk="0" hangingPunct="0">
              <a:defRPr/>
            </a:pPr>
            <a:endParaRPr lang="nl-NL" altLang="nl-NL" sz="4800">
              <a:solidFill>
                <a:srgbClr val="ABABAB"/>
              </a:solidFill>
              <a:latin typeface="Minion Semibold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125"/>
            <a:ext cx="1558925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61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25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96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701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73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671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447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52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140824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604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127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5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64667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975" y="1981200"/>
            <a:ext cx="29829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5288" y="1981200"/>
            <a:ext cx="29829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405627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6887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32630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102861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35669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87136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609600"/>
            <a:ext cx="61182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1981200"/>
            <a:ext cx="61182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text styles</a:t>
            </a:r>
          </a:p>
          <a:p>
            <a:pPr lvl="1"/>
            <a:r>
              <a:rPr lang="nl-NL" altLang="nl-NL"/>
              <a:t>Second level</a:t>
            </a:r>
          </a:p>
          <a:p>
            <a:pPr lvl="2"/>
            <a:r>
              <a:rPr lang="nl-NL" altLang="nl-NL"/>
              <a:t>Third level</a:t>
            </a:r>
          </a:p>
          <a:p>
            <a:pPr lvl="3"/>
            <a:r>
              <a:rPr lang="nl-NL" altLang="nl-NL"/>
              <a:t>Fourth level</a:t>
            </a:r>
          </a:p>
          <a:p>
            <a:pPr lvl="4"/>
            <a:r>
              <a:rPr lang="nl-NL" altLang="nl-NL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3817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 rot="16200000">
            <a:off x="-342900" y="1071563"/>
            <a:ext cx="2886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nl-NL" altLang="nl-NL" sz="4800">
                <a:solidFill>
                  <a:srgbClr val="BFBFBF"/>
                </a:solidFill>
                <a:latin typeface="Minion Semibold" charset="0"/>
              </a:rPr>
              <a:t>PLATO</a:t>
            </a:r>
          </a:p>
          <a:p>
            <a:pPr algn="r" eaLnBrk="0" hangingPunct="0">
              <a:defRPr/>
            </a:pPr>
            <a:endParaRPr lang="nl-NL" altLang="nl-NL" sz="4800">
              <a:solidFill>
                <a:srgbClr val="ABABAB"/>
              </a:solidFill>
              <a:latin typeface="Minion Semibold" charset="0"/>
            </a:endParaRPr>
          </a:p>
        </p:txBody>
      </p:sp>
      <p:pic>
        <p:nvPicPr>
          <p:cNvPr id="1031" name="Picture 2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125"/>
            <a:ext cx="1558925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–"/>
        <a:defRPr sz="2800">
          <a:solidFill>
            <a:srgbClr val="6666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Char char="•"/>
        <a:defRPr sz="2400">
          <a:solidFill>
            <a:srgbClr val="00CC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–"/>
        <a:defRPr sz="2000">
          <a:solidFill>
            <a:srgbClr val="CC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»"/>
        <a:defRPr sz="2000">
          <a:solidFill>
            <a:srgbClr val="9900C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»"/>
        <a:defRPr sz="2000">
          <a:solidFill>
            <a:srgbClr val="9900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»"/>
        <a:defRPr sz="2000">
          <a:solidFill>
            <a:srgbClr val="9900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»"/>
        <a:defRPr sz="2000">
          <a:solidFill>
            <a:srgbClr val="9900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BFBFBF"/>
        </a:buClr>
        <a:buSzPct val="100000"/>
        <a:buFont typeface="Times" pitchFamily="18" charset="0"/>
        <a:buChar char="»"/>
        <a:defRPr sz="2000">
          <a:solidFill>
            <a:srgbClr val="99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DD5B-CCC7-4797-86F1-3F5FD91845BB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BEF7-52AB-4FBD-84E4-D16807EA476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6"/>
          <p:cNvSpPr>
            <a:spLocks noChangeArrowheads="1"/>
          </p:cNvSpPr>
          <p:nvPr userDrawn="1"/>
        </p:nvSpPr>
        <p:spPr bwMode="auto">
          <a:xfrm rot="16200000">
            <a:off x="-342900" y="1071563"/>
            <a:ext cx="2886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FBFB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nl-NL" altLang="nl-NL" sz="4800">
                <a:solidFill>
                  <a:srgbClr val="BFBFBF"/>
                </a:solidFill>
                <a:latin typeface="Minion Semibold" charset="0"/>
              </a:rPr>
              <a:t>PLATO</a:t>
            </a:r>
          </a:p>
          <a:p>
            <a:pPr algn="r" eaLnBrk="0" hangingPunct="0">
              <a:defRPr/>
            </a:pPr>
            <a:endParaRPr lang="nl-NL" altLang="nl-NL" sz="4800">
              <a:solidFill>
                <a:srgbClr val="ABABAB"/>
              </a:solidFill>
              <a:latin typeface="Minion Semibold" charset="0"/>
            </a:endParaRPr>
          </a:p>
        </p:txBody>
      </p:sp>
      <p:pic>
        <p:nvPicPr>
          <p:cNvPr id="9" name="Picture 2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125"/>
            <a:ext cx="1558925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2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</a:pPr>
            <a:r>
              <a:rPr lang="en-US" altLang="en-US" dirty="0">
                <a:solidFill>
                  <a:srgbClr val="134F99"/>
                </a:solidFill>
              </a:rPr>
              <a:t>LITERATURE SCAN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3789040"/>
            <a:ext cx="5616575" cy="1944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OVERVIEW</a:t>
            </a: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Char char="•"/>
              <a:defRPr sz="3200">
                <a:solidFill>
                  <a:schemeClr val="accent2"/>
                </a:solidFill>
                <a:latin typeface="Arial Unicode MS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Font typeface="Times" pitchFamily="18" charset="0"/>
              <a:buChar char="–"/>
              <a:defRPr sz="2800">
                <a:solidFill>
                  <a:srgbClr val="6666FF"/>
                </a:solidFill>
                <a:latin typeface="Arial Unicode MS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Char char="•"/>
              <a:defRPr sz="2400">
                <a:solidFill>
                  <a:srgbClr val="00CC00"/>
                </a:solidFill>
                <a:latin typeface="Arial Unicode MS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Font typeface="Times" pitchFamily="18" charset="0"/>
              <a:buChar char="–"/>
              <a:defRPr sz="2000">
                <a:solidFill>
                  <a:srgbClr val="CC3300"/>
                </a:solidFill>
                <a:latin typeface="Arial Unicode MS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en-US" sz="1400">
                <a:solidFill>
                  <a:srgbClr val="BFBFBF"/>
                </a:solidFill>
              </a:rPr>
              <a:t>PLATO Universiteit Leiden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1FCF0F-68E2-436B-7B48-681DA2B5D5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429000"/>
            <a:ext cx="1387495" cy="9864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6095FE-4CF6-EB7D-058D-422A41E429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3" y="4529270"/>
            <a:ext cx="2917032" cy="19446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96A27-C715-41FF-173E-F8A1455A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34F99"/>
                </a:solidFill>
              </a:rPr>
              <a:t>Examples of implications for the involvement of other educators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D07F4-14E0-E58D-3C09-6EB77EFAB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0" y="1916832"/>
            <a:ext cx="7272808" cy="4209331"/>
          </a:xfrm>
        </p:spPr>
        <p:txBody>
          <a:bodyPr/>
          <a:lstStyle/>
          <a:p>
            <a:r>
              <a:rPr lang="en-US" sz="2400" dirty="0">
                <a:solidFill>
                  <a:srgbClr val="134F99"/>
                </a:solidFill>
              </a:rPr>
              <a:t>Seek to involve parents</a:t>
            </a:r>
          </a:p>
          <a:p>
            <a:r>
              <a:rPr lang="en-US" sz="2400" dirty="0">
                <a:solidFill>
                  <a:srgbClr val="134F99"/>
                </a:solidFill>
              </a:rPr>
              <a:t>Connect to other educative services (broadcasting companies, sports clubs, social work, educative courseware developers)</a:t>
            </a:r>
          </a:p>
          <a:p>
            <a:r>
              <a:rPr lang="en-US" sz="2400" dirty="0">
                <a:solidFill>
                  <a:srgbClr val="134F99"/>
                </a:solidFill>
              </a:rPr>
              <a:t>Consider ways to support/direct these partners to guarantee educative quality</a:t>
            </a:r>
          </a:p>
          <a:p>
            <a:endParaRPr lang="en-US" dirty="0">
              <a:solidFill>
                <a:srgbClr val="134F99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767E44-AAE7-B96C-7219-9C2D2F6E2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97FBEB-C4FA-43C4-95B9-CE2A3A9EF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539" y="4509121"/>
            <a:ext cx="3586321" cy="239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49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87B34-4E6D-F4E5-9710-380E7609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0"/>
            <a:ext cx="7067128" cy="1143000"/>
          </a:xfrm>
        </p:spPr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Policy priorities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17FE-6DA0-889E-70C1-A672D6C7F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161" y="908720"/>
            <a:ext cx="6851104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134F99"/>
                </a:solidFill>
              </a:rPr>
              <a:t>Focus on ICT equipment</a:t>
            </a:r>
          </a:p>
          <a:p>
            <a:r>
              <a:rPr lang="en-US" dirty="0">
                <a:solidFill>
                  <a:srgbClr val="134F99"/>
                </a:solidFill>
              </a:rPr>
              <a:t>Focus on infrastructure</a:t>
            </a:r>
          </a:p>
          <a:p>
            <a:r>
              <a:rPr lang="en-US" dirty="0">
                <a:solidFill>
                  <a:srgbClr val="134F99"/>
                </a:solidFill>
              </a:rPr>
              <a:t>Legal and insurance (conditions)</a:t>
            </a:r>
          </a:p>
          <a:p>
            <a:r>
              <a:rPr lang="en-US" dirty="0">
                <a:solidFill>
                  <a:srgbClr val="134F99"/>
                </a:solidFill>
              </a:rPr>
              <a:t>Re-validate rules on absenteeism</a:t>
            </a:r>
          </a:p>
          <a:p>
            <a:r>
              <a:rPr lang="en-US" dirty="0">
                <a:solidFill>
                  <a:srgbClr val="134F99"/>
                </a:solidFill>
              </a:rPr>
              <a:t>Raise Funding from other sources than the authorities</a:t>
            </a:r>
          </a:p>
          <a:p>
            <a:r>
              <a:rPr lang="en-US" dirty="0">
                <a:solidFill>
                  <a:srgbClr val="134F99"/>
                </a:solidFill>
              </a:rPr>
              <a:t>Invest in teachers’ competences development</a:t>
            </a:r>
          </a:p>
          <a:p>
            <a:r>
              <a:rPr lang="en-US" dirty="0">
                <a:solidFill>
                  <a:srgbClr val="134F99"/>
                </a:solidFill>
              </a:rPr>
              <a:t>Be aware of issues of privacy, copyright</a:t>
            </a:r>
          </a:p>
          <a:p>
            <a:r>
              <a:rPr lang="en-US" dirty="0">
                <a:solidFill>
                  <a:srgbClr val="134F99"/>
                </a:solidFill>
              </a:rPr>
              <a:t>Involvement of other actors (broadcasting companies, industry, churches, software developers)</a:t>
            </a:r>
          </a:p>
          <a:p>
            <a:r>
              <a:rPr lang="en-US" dirty="0">
                <a:solidFill>
                  <a:srgbClr val="134F99"/>
                </a:solidFill>
              </a:rPr>
              <a:t>Issues on monitoring and assessment (fairness and fraud)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B7CAC-E2A6-99E8-5C41-94AE3473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6148" name="Picture 4" descr="National Education Policy 2020 Highlights And Features - Careerindia">
            <a:extLst>
              <a:ext uri="{FF2B5EF4-FFF2-40B4-BE49-F238E27FC236}">
                <a16:creationId xmlns:a16="http://schemas.microsoft.com/office/drawing/2014/main" id="{769255D3-4C06-116C-031A-70B7D6117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559" y="4912948"/>
            <a:ext cx="2593403" cy="194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44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EC2B-0B8F-4581-363E-971B5618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Food for thought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55F05-7B51-CFE1-CF32-03AA766B7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1600200"/>
            <a:ext cx="576064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solidFill>
                  <a:srgbClr val="134F99"/>
                </a:solidFill>
              </a:rPr>
              <a:t>It appeared hard to reach the vulnerable</a:t>
            </a:r>
          </a:p>
          <a:p>
            <a:r>
              <a:rPr lang="en-US" sz="2400" dirty="0">
                <a:solidFill>
                  <a:srgbClr val="134F99"/>
                </a:solidFill>
              </a:rPr>
              <a:t>Little attention was paid to mental well-being</a:t>
            </a:r>
          </a:p>
          <a:p>
            <a:r>
              <a:rPr lang="en-US" sz="2400" dirty="0">
                <a:solidFill>
                  <a:srgbClr val="134F99"/>
                </a:solidFill>
              </a:rPr>
              <a:t>Countries differ in the extent to which they seek to solve things centrally, or de-centrally, find a balance</a:t>
            </a:r>
          </a:p>
          <a:p>
            <a:r>
              <a:rPr lang="en-US" sz="2400" dirty="0">
                <a:solidFill>
                  <a:srgbClr val="134F99"/>
                </a:solidFill>
              </a:rPr>
              <a:t>Different positions and roles arose in schools (ICT, communication, courseware development, online counseling, etc.)</a:t>
            </a:r>
          </a:p>
          <a:p>
            <a:r>
              <a:rPr lang="en-US" sz="2400" dirty="0">
                <a:solidFill>
                  <a:srgbClr val="134F99"/>
                </a:solidFill>
              </a:rPr>
              <a:t>Be aware that crises may return, or new ones may pop up, so try to upgrade the level of preparation for such crises</a:t>
            </a:r>
          </a:p>
          <a:p>
            <a:r>
              <a:rPr lang="en-US" sz="2400" dirty="0">
                <a:solidFill>
                  <a:srgbClr val="134F99"/>
                </a:solidFill>
              </a:rPr>
              <a:t>To little is done to make schools and teachers and other educators learn together and from each other.</a:t>
            </a:r>
          </a:p>
          <a:p>
            <a:r>
              <a:rPr lang="en-US" sz="2400" dirty="0">
                <a:solidFill>
                  <a:srgbClr val="134F99"/>
                </a:solidFill>
              </a:rPr>
              <a:t>Strengthen the sector by involving a wider variety of competences and expertise.</a:t>
            </a:r>
          </a:p>
          <a:p>
            <a:endParaRPr lang="en-US" sz="24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094EF-D7D4-ED1F-986E-8B40A8FE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7170" name="Picture 2" descr="Food for Thought: Risk Management">
            <a:extLst>
              <a:ext uri="{FF2B5EF4-FFF2-40B4-BE49-F238E27FC236}">
                <a16:creationId xmlns:a16="http://schemas.microsoft.com/office/drawing/2014/main" id="{A86231BF-9BC4-668F-00F5-2D3990057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937" y="3453116"/>
            <a:ext cx="1723364" cy="2973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21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98B5-B2D4-9346-BABD-C4FB23605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What is needed?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43C7A-D254-58C1-0F0D-AC419C8E2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904" y="1860840"/>
            <a:ext cx="6923112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5400" dirty="0">
              <a:solidFill>
                <a:srgbClr val="134F99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134F99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134F99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134F99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rgbClr val="134F99"/>
                </a:solidFill>
              </a:rPr>
              <a:t>Rapid(e)  Solutions</a:t>
            </a:r>
            <a:endParaRPr lang="nl-NL" sz="5400" dirty="0">
              <a:solidFill>
                <a:srgbClr val="134F9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E49B4E-0503-AA2E-A044-9CCFBBE8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8194" name="Picture 2" descr="Monsieur Rapide (Monsieur Madame) (French Edition): Hargreaves, Roger:  9782012248397: Amazon.com: Books">
            <a:extLst>
              <a:ext uri="{FF2B5EF4-FFF2-40B4-BE49-F238E27FC236}">
                <a16:creationId xmlns:a16="http://schemas.microsoft.com/office/drawing/2014/main" id="{4142D5DA-76F7-66D4-57E6-B54250BAD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904" y="1546350"/>
            <a:ext cx="3474496" cy="317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E911342-A3B8-63B4-1A09-84C6E64B1C41}"/>
              </a:ext>
            </a:extLst>
          </p:cNvPr>
          <p:cNvSpPr/>
          <p:nvPr/>
        </p:nvSpPr>
        <p:spPr>
          <a:xfrm>
            <a:off x="2411760" y="1417638"/>
            <a:ext cx="712440" cy="3811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FBD04A-A331-C487-8899-F72C72066860}"/>
              </a:ext>
            </a:extLst>
          </p:cNvPr>
          <p:cNvSpPr/>
          <p:nvPr/>
        </p:nvSpPr>
        <p:spPr>
          <a:xfrm>
            <a:off x="5220072" y="4360019"/>
            <a:ext cx="1296144" cy="493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554401-6F90-934D-9EC5-34AECCA35FFF}"/>
              </a:ext>
            </a:extLst>
          </p:cNvPr>
          <p:cNvSpPr/>
          <p:nvPr/>
        </p:nvSpPr>
        <p:spPr>
          <a:xfrm>
            <a:off x="3047205" y="1403640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71689" y="-68336"/>
            <a:ext cx="7484687" cy="1143000"/>
          </a:xfrm>
        </p:spPr>
        <p:txBody>
          <a:bodyPr/>
          <a:lstStyle/>
          <a:p>
            <a:r>
              <a:rPr lang="en-US" altLang="en-US" dirty="0">
                <a:solidFill>
                  <a:srgbClr val="134F99"/>
                </a:solidFill>
              </a:rPr>
              <a:t>AREAS OF IMPACT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124744"/>
            <a:ext cx="8496944" cy="5733256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90000"/>
              </a:lnSpc>
            </a:pPr>
            <a:endParaRPr lang="en-US" alt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Family life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Interaction between learners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Interaction between teachers and learners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Interaction between teachers and parents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Equity/equal opportunities/inclusion issues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Community involvement in teaching and learning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Online, or ICT based teaching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Development of teacher trainees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P</a:t>
            </a: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rofessional development of teachers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Mentoring coaching and counselling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Co-operation collaboration of teachers/educators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Interprofessional learning of teachers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Research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Innovation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  <a:t>Leadership</a:t>
            </a:r>
            <a:br>
              <a:rPr lang="nl-NL" sz="2800" dirty="0">
                <a:solidFill>
                  <a:srgbClr val="134F99"/>
                </a:solidFill>
                <a:effectLst/>
                <a:latin typeface="Noto Sans Symbols"/>
                <a:ea typeface="Noto Sans Symbols"/>
                <a:cs typeface="Noto Sans Symbols"/>
              </a:rPr>
            </a:br>
            <a:endParaRPr lang="en-US" altLang="en-US" dirty="0">
              <a:solidFill>
                <a:srgbClr val="134F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</p:txBody>
      </p:sp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Char char="•"/>
              <a:defRPr sz="3200">
                <a:solidFill>
                  <a:schemeClr val="accent2"/>
                </a:solidFill>
                <a:latin typeface="Arial Unicode MS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Font typeface="Times" pitchFamily="18" charset="0"/>
              <a:buChar char="–"/>
              <a:defRPr sz="2800">
                <a:solidFill>
                  <a:srgbClr val="6666FF"/>
                </a:solidFill>
                <a:latin typeface="Arial Unicode MS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Char char="•"/>
              <a:defRPr sz="2400">
                <a:solidFill>
                  <a:srgbClr val="00CC00"/>
                </a:solidFill>
                <a:latin typeface="Arial Unicode MS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Font typeface="Times" pitchFamily="18" charset="0"/>
              <a:buChar char="–"/>
              <a:defRPr sz="2000">
                <a:solidFill>
                  <a:srgbClr val="CC3300"/>
                </a:solidFill>
                <a:latin typeface="Arial Unicode MS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FBFBF"/>
              </a:buClr>
              <a:buSzPct val="100000"/>
              <a:buFont typeface="Times" pitchFamily="18" charset="0"/>
              <a:buChar char="»"/>
              <a:defRPr sz="2000">
                <a:solidFill>
                  <a:srgbClr val="9900CC"/>
                </a:solidFill>
                <a:latin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en-US" sz="1400">
                <a:solidFill>
                  <a:srgbClr val="BFBFBF"/>
                </a:solidFill>
              </a:rPr>
              <a:t>PLATO Universiteit Leiden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6B5E0A-0D02-3377-2C85-F8489C7E99A4}"/>
              </a:ext>
            </a:extLst>
          </p:cNvPr>
          <p:cNvSpPr/>
          <p:nvPr/>
        </p:nvSpPr>
        <p:spPr>
          <a:xfrm>
            <a:off x="1763688" y="1844824"/>
            <a:ext cx="6923112" cy="4392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4DC765-33BE-9132-E0F7-F23EA7E8E71C}"/>
              </a:ext>
            </a:extLst>
          </p:cNvPr>
          <p:cNvSpPr txBox="1"/>
          <p:nvPr/>
        </p:nvSpPr>
        <p:spPr>
          <a:xfrm>
            <a:off x="2286000" y="-9143672"/>
            <a:ext cx="4572000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Family life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Interaction between learners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Interaction between teachers and learners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Interaction between teachers and parents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Equity/equal opportunities/inclusion issues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Community involvement in teaching and learning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Online, or ICT based teaching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Development of teacher trainees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Professional development of teachers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Mentoring coaching and counselling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Co-operation collaboration of teachers/educators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Interprofessional learning of teachers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Research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Innovation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Leadership</a:t>
            </a:r>
            <a:br>
              <a:rPr lang="nl-NL" sz="2400" dirty="0">
                <a:effectLst/>
                <a:latin typeface="Noto Sans Symbols"/>
                <a:ea typeface="Noto Sans Symbols"/>
                <a:cs typeface="Noto Sans Symbols"/>
              </a:rPr>
            </a:br>
            <a:endParaRPr lang="nl-NL" sz="24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D0FBCD5-3652-A8D9-D8C8-6B7A071E2BC7}"/>
              </a:ext>
            </a:extLst>
          </p:cNvPr>
          <p:cNvSpPr txBox="1">
            <a:spLocks noChangeArrowheads="1"/>
          </p:cNvSpPr>
          <p:nvPr/>
        </p:nvSpPr>
        <p:spPr>
          <a:xfrm>
            <a:off x="1547664" y="1124744"/>
            <a:ext cx="8496944" cy="5733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lnSpc>
                <a:spcPct val="90000"/>
              </a:lnSpc>
              <a:spcAft>
                <a:spcPts val="0"/>
              </a:spcAft>
            </a:pPr>
            <a:endParaRPr lang="en-US" altLang="en-US">
              <a:solidFill>
                <a:schemeClr val="folHlink"/>
              </a:solidFill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Family life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Interaction between learners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Interaction between teachers and learners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Interaction between teachers and parents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Equity/equal opportunities/inclusion issues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Community involvement in teaching and learning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Online, or ICT based teaching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Development of teacher trainees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Professional development of teachers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Mentoring coaching and counselling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Co-operation collaboration of teachers/educators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Interprofessional learning of teachers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Research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Innovation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400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  <a:t>Leadership</a:t>
            </a:r>
            <a:br>
              <a:rPr lang="nl-NL">
                <a:solidFill>
                  <a:srgbClr val="134F99"/>
                </a:solidFill>
                <a:latin typeface="Noto Sans Symbols"/>
                <a:ea typeface="Noto Sans Symbols"/>
                <a:cs typeface="Noto Sans Symbols"/>
              </a:rPr>
            </a:br>
            <a:endParaRPr lang="en-US" altLang="en-US">
              <a:solidFill>
                <a:srgbClr val="134F99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</a:pPr>
            <a:endParaRPr lang="en-US" altLang="en-US" dirty="0"/>
          </a:p>
        </p:txBody>
      </p:sp>
      <p:pic>
        <p:nvPicPr>
          <p:cNvPr id="12" name="Picture 2" descr="Nieuw Coronavirus (Ziekte: COVID-19, Virus: SARS-CoV-2) | Coronavirus Covid -19">
            <a:extLst>
              <a:ext uri="{FF2B5EF4-FFF2-40B4-BE49-F238E27FC236}">
                <a16:creationId xmlns:a16="http://schemas.microsoft.com/office/drawing/2014/main" id="{DF94D236-D499-6432-8D17-D54D296E4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566" y="5517231"/>
            <a:ext cx="2150434" cy="120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DCBD-A701-8000-CEA3-36D8E6001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34F99"/>
                </a:solidFill>
              </a:rPr>
              <a:t>Three waves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468A6-7D79-CC25-62E4-918E20DCD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technology wave, searching for the right tools and platforms to guarantee continuity of education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Access to computers, laptops, tablets, mobiles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Infrastructure, Networks, </a:t>
            </a:r>
            <a:r>
              <a:rPr lang="en-US" sz="2400" dirty="0" err="1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Wifi</a:t>
            </a: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Capacity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Platforms (Zoom, Webex, Teams, </a:t>
            </a:r>
            <a:r>
              <a:rPr lang="en-US" sz="2400" dirty="0" err="1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Mahara</a:t>
            </a: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Moodle,….)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Technological expertise and support</a:t>
            </a:r>
            <a:b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F89DF-2229-4E95-9522-C2F3F5EF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2050" name="Picture 2" descr="The Champion Community #57 | Liver Cirrhosis Resource Launch | Hepatitis NSW">
            <a:extLst>
              <a:ext uri="{FF2B5EF4-FFF2-40B4-BE49-F238E27FC236}">
                <a16:creationId xmlns:a16="http://schemas.microsoft.com/office/drawing/2014/main" id="{874BB9D8-ED2E-56EC-3C0B-8ECB7A3B8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509269"/>
            <a:ext cx="2857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98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E8AA9-A78D-7172-6DCE-6A767F04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2. Methods and Didactics 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5BE63-7949-F65D-288B-56B2FBE37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/>
          <a:lstStyle/>
          <a:p>
            <a:pPr marL="358775" lvl="0" indent="-358775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134F9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Methods and methodology/didactical  wave, to</a:t>
            </a:r>
            <a:r>
              <a:rPr lang="en-US" sz="2400" dirty="0">
                <a:solidFill>
                  <a:srgbClr val="134F9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</a:t>
            </a: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optimize the quality of the online offer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manage the selected platforms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engage the students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monitor progress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keep track of needs of the students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0815B0-B5E1-C5ED-45F1-F1D3D779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3074" name="Picture 2" descr="Alles over online leren (afstandsonderwijs) - Vernieuwenderwijs">
            <a:extLst>
              <a:ext uri="{FF2B5EF4-FFF2-40B4-BE49-F238E27FC236}">
                <a16:creationId xmlns:a16="http://schemas.microsoft.com/office/drawing/2014/main" id="{6C61A169-C9C4-B32E-8FE6-C30FB36E6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683750"/>
            <a:ext cx="3001792" cy="21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08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0CCF-823F-BDDC-1D4B-6D758DBE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3557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3. Social emotional wave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C62D5-F17F-B092-0C5A-3216CC215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1129204"/>
            <a:ext cx="6851104" cy="452596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social emotional wave, to cope with the social emotional well-being impact of online, or blended education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prevent isolation and loneliness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establish a sense of respect in web communication (</a:t>
            </a:r>
            <a:r>
              <a:rPr lang="en-US" sz="2400" dirty="0" err="1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behaviour</a:t>
            </a: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prevent stress and health problems related to computer work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E7A58-F0CB-52F8-C07E-A706AF59A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4098" name="Picture 2" descr="Simple Emotions Game 1 Free Games online for kids in Nursery by Candace  Chadwick">
            <a:extLst>
              <a:ext uri="{FF2B5EF4-FFF2-40B4-BE49-F238E27FC236}">
                <a16:creationId xmlns:a16="http://schemas.microsoft.com/office/drawing/2014/main" id="{3B726C60-FB21-76CB-FEEF-C2E1922ED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128" y="4509120"/>
            <a:ext cx="3060064" cy="229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94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B1C5-2637-0AC0-56EB-62080F679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274638"/>
            <a:ext cx="705678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34F99"/>
                </a:solidFill>
              </a:rPr>
              <a:t>Extending learning environment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D828E-C1FE-F9DE-7CA7-5B2A3D667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600200"/>
            <a:ext cx="6851104" cy="4525963"/>
          </a:xfrm>
        </p:spPr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Impact on learners</a:t>
            </a:r>
          </a:p>
          <a:p>
            <a:r>
              <a:rPr lang="en-US" dirty="0">
                <a:solidFill>
                  <a:srgbClr val="134F99"/>
                </a:solidFill>
              </a:rPr>
              <a:t>Impact on teachers on teachers</a:t>
            </a:r>
          </a:p>
          <a:p>
            <a:r>
              <a:rPr lang="en-US" dirty="0">
                <a:solidFill>
                  <a:srgbClr val="134F99"/>
                </a:solidFill>
              </a:rPr>
              <a:t>Impact on the wider learning, and educating community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77409-AEAF-E698-642E-D6E0A63F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  <p:pic>
        <p:nvPicPr>
          <p:cNvPr id="5124" name="Picture 4" descr="Zo blijven leerlingen betrokken tijdens een online lesinstructie">
            <a:extLst>
              <a:ext uri="{FF2B5EF4-FFF2-40B4-BE49-F238E27FC236}">
                <a16:creationId xmlns:a16="http://schemas.microsoft.com/office/drawing/2014/main" id="{B04A5F86-6031-6DAD-E493-3E63453CA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853313"/>
            <a:ext cx="3563888" cy="200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9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DB745-CB64-4DF8-87DB-DD9555CF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en-US" dirty="0">
                <a:solidFill>
                  <a:srgbClr val="134F99"/>
                </a:solidFill>
              </a:rPr>
              <a:t>Priorities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0CCF-3530-8DE7-85EA-B1310F225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0" y="1830387"/>
            <a:ext cx="6995120" cy="452596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Giving support to teachers in preparing and providing online, or otherwise ICT based, or blended quality teaching and learning in schools.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Providing teachers with tools and strategies to support them in processes of mutual coaching and professional learning and development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34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Offering resources to help schools engage all partners involved in the educative process, including home learning, and or other relevant educative settings</a:t>
            </a:r>
            <a:endParaRPr lang="nl-NL" sz="2400" dirty="0">
              <a:solidFill>
                <a:srgbClr val="134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B38A4-A08F-7656-E3A6-4B4BC9A1E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713611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41DC7B7-F7A0-93FA-D846-16B086C2B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413152"/>
            <a:ext cx="2076834" cy="16562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1CE66F-4C4A-D5AA-9E2E-6D42F918E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34F99"/>
                </a:solidFill>
              </a:rPr>
              <a:t>Examples of implications for teachers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92E6B-3D4E-08BC-50F9-F52A08EE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134F99"/>
                </a:solidFill>
              </a:rPr>
              <a:t>Pay attention to technological, didactical and social emotional aspects at the same time</a:t>
            </a:r>
          </a:p>
          <a:p>
            <a:r>
              <a:rPr lang="en-US" dirty="0">
                <a:solidFill>
                  <a:srgbClr val="134F99"/>
                </a:solidFill>
              </a:rPr>
              <a:t>Develop and store course ware and work on its optimization, build a repository of resources and tools</a:t>
            </a:r>
            <a:endParaRPr lang="nl-NL" dirty="0">
              <a:solidFill>
                <a:srgbClr val="134F99"/>
              </a:solidFill>
            </a:endParaRPr>
          </a:p>
          <a:p>
            <a:r>
              <a:rPr lang="nl-NL" dirty="0">
                <a:solidFill>
                  <a:srgbClr val="134F99"/>
                </a:solidFill>
              </a:rPr>
              <a:t>Care </a:t>
            </a:r>
            <a:r>
              <a:rPr lang="nl-NL" dirty="0" err="1">
                <a:solidFill>
                  <a:srgbClr val="134F99"/>
                </a:solidFill>
              </a:rPr>
              <a:t>for</a:t>
            </a:r>
            <a:r>
              <a:rPr lang="nl-NL" dirty="0">
                <a:solidFill>
                  <a:srgbClr val="134F99"/>
                </a:solidFill>
              </a:rPr>
              <a:t> </a:t>
            </a:r>
            <a:r>
              <a:rPr lang="nl-NL" dirty="0" err="1">
                <a:solidFill>
                  <a:srgbClr val="134F99"/>
                </a:solidFill>
              </a:rPr>
              <a:t>the</a:t>
            </a:r>
            <a:r>
              <a:rPr lang="nl-NL" dirty="0">
                <a:solidFill>
                  <a:srgbClr val="134F99"/>
                </a:solidFill>
              </a:rPr>
              <a:t> </a:t>
            </a:r>
            <a:r>
              <a:rPr lang="nl-NL" dirty="0" err="1">
                <a:solidFill>
                  <a:srgbClr val="134F99"/>
                </a:solidFill>
              </a:rPr>
              <a:t>vulnerable</a:t>
            </a:r>
            <a:r>
              <a:rPr lang="nl-NL" dirty="0">
                <a:solidFill>
                  <a:srgbClr val="134F99"/>
                </a:solidFill>
              </a:rPr>
              <a:t> </a:t>
            </a:r>
            <a:r>
              <a:rPr lang="nl-NL" dirty="0" err="1">
                <a:solidFill>
                  <a:srgbClr val="134F99"/>
                </a:solidFill>
              </a:rPr>
              <a:t>pupils</a:t>
            </a:r>
            <a:r>
              <a:rPr lang="nl-NL" dirty="0">
                <a:solidFill>
                  <a:srgbClr val="134F99"/>
                </a:solidFill>
              </a:rPr>
              <a:t>/</a:t>
            </a:r>
            <a:r>
              <a:rPr lang="nl-NL" dirty="0" err="1">
                <a:solidFill>
                  <a:srgbClr val="134F99"/>
                </a:solidFill>
              </a:rPr>
              <a:t>students</a:t>
            </a:r>
            <a:endParaRPr lang="nl-NL" dirty="0">
              <a:solidFill>
                <a:srgbClr val="134F99"/>
              </a:solidFill>
            </a:endParaRPr>
          </a:p>
          <a:p>
            <a:r>
              <a:rPr lang="nl-NL" dirty="0">
                <a:solidFill>
                  <a:srgbClr val="134F99"/>
                </a:solidFill>
              </a:rPr>
              <a:t>Be </a:t>
            </a:r>
            <a:r>
              <a:rPr lang="nl-NL" dirty="0" err="1">
                <a:solidFill>
                  <a:srgbClr val="134F99"/>
                </a:solidFill>
              </a:rPr>
              <a:t>aware</a:t>
            </a:r>
            <a:r>
              <a:rPr lang="nl-NL" dirty="0">
                <a:solidFill>
                  <a:srgbClr val="134F99"/>
                </a:solidFill>
              </a:rPr>
              <a:t> of </a:t>
            </a:r>
            <a:r>
              <a:rPr lang="nl-NL" dirty="0" err="1">
                <a:solidFill>
                  <a:srgbClr val="134F99"/>
                </a:solidFill>
              </a:rPr>
              <a:t>the</a:t>
            </a:r>
            <a:r>
              <a:rPr lang="nl-NL" dirty="0">
                <a:solidFill>
                  <a:srgbClr val="134F99"/>
                </a:solidFill>
              </a:rPr>
              <a:t> </a:t>
            </a:r>
            <a:r>
              <a:rPr lang="nl-NL" dirty="0" err="1">
                <a:solidFill>
                  <a:srgbClr val="134F99"/>
                </a:solidFill>
              </a:rPr>
              <a:t>need</a:t>
            </a:r>
            <a:r>
              <a:rPr lang="nl-NL" dirty="0">
                <a:solidFill>
                  <a:srgbClr val="134F99"/>
                </a:solidFill>
              </a:rPr>
              <a:t> </a:t>
            </a:r>
            <a:r>
              <a:rPr lang="nl-NL" dirty="0" err="1">
                <a:solidFill>
                  <a:srgbClr val="134F99"/>
                </a:solidFill>
              </a:rPr>
              <a:t>for</a:t>
            </a:r>
            <a:r>
              <a:rPr lang="nl-NL" dirty="0">
                <a:solidFill>
                  <a:srgbClr val="134F99"/>
                </a:solidFill>
              </a:rPr>
              <a:t> web etiquette</a:t>
            </a:r>
          </a:p>
          <a:p>
            <a:endParaRPr lang="nl-NL" dirty="0">
              <a:solidFill>
                <a:srgbClr val="134F99"/>
              </a:solidFill>
            </a:endParaRPr>
          </a:p>
          <a:p>
            <a:endParaRPr lang="nl-NL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02E7D1-29C0-FE25-3D56-926711AF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277152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8F813AB-2DD7-67E4-45A6-559C3C1F9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997" y="4369500"/>
            <a:ext cx="1889892" cy="2488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F22481-04B0-C425-7BAE-01E24C86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34F99"/>
                </a:solidFill>
              </a:rPr>
              <a:t>Examples of implications for professional development</a:t>
            </a: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61FB5-2B9D-EDE1-0C2E-71A4E40BB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856" y="1624012"/>
            <a:ext cx="6923112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134F99"/>
                </a:solidFill>
              </a:rPr>
              <a:t>Analyze teachers’ tasks</a:t>
            </a:r>
          </a:p>
          <a:p>
            <a:r>
              <a:rPr lang="en-US" dirty="0">
                <a:solidFill>
                  <a:srgbClr val="134F99"/>
                </a:solidFill>
              </a:rPr>
              <a:t>Divide and allocate tasks</a:t>
            </a:r>
          </a:p>
          <a:p>
            <a:r>
              <a:rPr lang="en-US" dirty="0">
                <a:solidFill>
                  <a:srgbClr val="134F99"/>
                </a:solidFill>
              </a:rPr>
              <a:t>Work together</a:t>
            </a:r>
          </a:p>
          <a:p>
            <a:r>
              <a:rPr lang="en-US" dirty="0">
                <a:solidFill>
                  <a:srgbClr val="134F99"/>
                </a:solidFill>
              </a:rPr>
              <a:t>Learn together</a:t>
            </a:r>
          </a:p>
          <a:p>
            <a:r>
              <a:rPr lang="en-US" dirty="0">
                <a:solidFill>
                  <a:srgbClr val="134F99"/>
                </a:solidFill>
              </a:rPr>
              <a:t>Facilitate each others learning </a:t>
            </a:r>
          </a:p>
          <a:p>
            <a:r>
              <a:rPr lang="en-US" dirty="0">
                <a:solidFill>
                  <a:srgbClr val="134F99"/>
                </a:solidFill>
              </a:rPr>
              <a:t>Build knowledge together</a:t>
            </a:r>
          </a:p>
          <a:p>
            <a:pPr marL="0" indent="0">
              <a:buNone/>
            </a:pPr>
            <a:endParaRPr lang="nl-NL" dirty="0">
              <a:solidFill>
                <a:srgbClr val="134F9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C64DA-6BAC-F9C3-AE33-E3645A93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/>
              <a:t>PLATO Universiteit Leiden</a:t>
            </a:r>
          </a:p>
        </p:txBody>
      </p:sp>
    </p:spTree>
    <p:extLst>
      <p:ext uri="{BB962C8B-B14F-4D97-AF65-F5344CB8AC3E}">
        <p14:creationId xmlns:p14="http://schemas.microsoft.com/office/powerpoint/2010/main" val="403419699"/>
      </p:ext>
    </p:extLst>
  </p:cSld>
  <p:clrMapOvr>
    <a:masterClrMapping/>
  </p:clrMapOvr>
</p:sld>
</file>

<file path=ppt/theme/theme1.xml><?xml version="1.0" encoding="utf-8"?>
<a:theme xmlns:a="http://schemas.openxmlformats.org/drawingml/2006/main" name="PLATO presentatie witte achtergrond">
  <a:themeElements>
    <a:clrScheme name="PLATO presentatie witte achtergro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TO presentatie witte achtergrond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en-US" sz="4400" b="0" i="0" u="none" strike="noStrike" cap="none" normalizeH="0" baseline="0" smtClean="0">
            <a:ln>
              <a:noFill/>
            </a:ln>
            <a:solidFill>
              <a:srgbClr val="BFBFBF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en-US" sz="4400" b="0" i="0" u="none" strike="noStrike" cap="none" normalizeH="0" baseline="0" smtClean="0">
            <a:ln>
              <a:noFill/>
            </a:ln>
            <a:solidFill>
              <a:srgbClr val="BFBFBF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PLATO presentatie witte achtergro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O presentatie witte achtergro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O presentatie witte achtergro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O presentatie witte achtergro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O presentatie witte achtergro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O presentatie witte achtergro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TO presentatie witte achtergro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TO presentatie witte achtergro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TO presentatie witte achtergro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TO presentatie witte achtergro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TO presentatie witte achtergro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TO presentatie witte achtergro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788</Words>
  <Application>Microsoft Office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Unicode MS</vt:lpstr>
      <vt:lpstr>Calibri</vt:lpstr>
      <vt:lpstr>Minion Semibold</vt:lpstr>
      <vt:lpstr>Noto Sans Symbols</vt:lpstr>
      <vt:lpstr>Times</vt:lpstr>
      <vt:lpstr>Wingdings</vt:lpstr>
      <vt:lpstr>PLATO presentatie witte achtergrond</vt:lpstr>
      <vt:lpstr>Office Theme</vt:lpstr>
      <vt:lpstr>LITERATURE SCAN</vt:lpstr>
      <vt:lpstr>AREAS OF IMPACT</vt:lpstr>
      <vt:lpstr>Three waves</vt:lpstr>
      <vt:lpstr>2. Methods and Didactics </vt:lpstr>
      <vt:lpstr>3. Social emotional wave</vt:lpstr>
      <vt:lpstr>Extending learning environment</vt:lpstr>
      <vt:lpstr>Priorities</vt:lpstr>
      <vt:lpstr>Examples of implications for teachers</vt:lpstr>
      <vt:lpstr>Examples of implications for professional development</vt:lpstr>
      <vt:lpstr>Examples of implications for the involvement of other educators</vt:lpstr>
      <vt:lpstr>Policy priorities</vt:lpstr>
      <vt:lpstr>Food for thought</vt:lpstr>
      <vt:lpstr>What is needed?</vt:lpstr>
    </vt:vector>
  </TitlesOfParts>
  <Company>ratio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bertram</dc:creator>
  <cp:lastModifiedBy>Lakerveld, J.A. van (Jaap)</cp:lastModifiedBy>
  <cp:revision>69</cp:revision>
  <dcterms:created xsi:type="dcterms:W3CDTF">2001-08-10T08:21:29Z</dcterms:created>
  <dcterms:modified xsi:type="dcterms:W3CDTF">2023-06-21T13:51:53Z</dcterms:modified>
</cp:coreProperties>
</file>